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92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02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5" r:id="rId39"/>
    <p:sldId id="296" r:id="rId40"/>
    <p:sldId id="297" r:id="rId41"/>
    <p:sldId id="298" r:id="rId42"/>
    <p:sldId id="299" r:id="rId43"/>
    <p:sldId id="301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21" r:id="rId61"/>
    <p:sldId id="319" r:id="rId62"/>
    <p:sldId id="320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581" autoAdjust="0"/>
  </p:normalViewPr>
  <p:slideViewPr>
    <p:cSldViewPr snapToGrid="0">
      <p:cViewPr varScale="1">
        <p:scale>
          <a:sx n="55" d="100"/>
          <a:sy n="55" d="100"/>
        </p:scale>
        <p:origin x="17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openxmlformats.org/officeDocument/2006/relationships/customXml" Target="../customXml/item2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3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5018A-69AE-4665-BE8F-F49551EA386F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AC6DD-587F-4E35-BA11-BADE2753E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11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9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5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95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7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8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4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0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82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9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5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Powerups html by adding if conditions, for loops local variable</a:t>
            </a:r>
          </a:p>
          <a:p>
            <a:endParaRPr lang="en-US" dirty="0"/>
          </a:p>
          <a:p>
            <a:r>
              <a:rPr lang="en-US" dirty="0"/>
              <a:t>Easily display fields from data model, track changes and process updates from the user</a:t>
            </a:r>
          </a:p>
          <a:p>
            <a:endParaRPr lang="en-US" dirty="0"/>
          </a:p>
          <a:p>
            <a:r>
              <a:rPr lang="en-US" dirty="0"/>
              <a:t>Modular by design, easier to create and </a:t>
            </a:r>
            <a:r>
              <a:rPr lang="en-US" dirty="0" err="1"/>
              <a:t>resuse</a:t>
            </a:r>
            <a:r>
              <a:rPr lang="en-US" dirty="0"/>
              <a:t> content</a:t>
            </a:r>
          </a:p>
          <a:p>
            <a:endParaRPr lang="en-US" dirty="0"/>
          </a:p>
          <a:p>
            <a:r>
              <a:rPr lang="en-US" dirty="0"/>
              <a:t>To get post data or execute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5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1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0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8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8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0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79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33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initial loads, faster change detections and </a:t>
            </a:r>
            <a:r>
              <a:rPr lang="en-US" dirty="0" err="1"/>
              <a:t>imporved</a:t>
            </a:r>
            <a:r>
              <a:rPr lang="en-US" dirty="0"/>
              <a:t> rendering times</a:t>
            </a:r>
          </a:p>
          <a:p>
            <a:endParaRPr lang="en-US" dirty="0"/>
          </a:p>
          <a:p>
            <a:r>
              <a:rPr lang="en-US" dirty="0"/>
              <a:t>Uses latest standard of </a:t>
            </a:r>
            <a:r>
              <a:rPr lang="en-US" dirty="0" err="1"/>
              <a:t>javascript</a:t>
            </a:r>
            <a:r>
              <a:rPr lang="en-US" dirty="0"/>
              <a:t> such as classes and modules</a:t>
            </a:r>
          </a:p>
          <a:p>
            <a:endParaRPr lang="en-US" dirty="0"/>
          </a:p>
          <a:p>
            <a:r>
              <a:rPr lang="en-US" dirty="0"/>
              <a:t>Fewer </a:t>
            </a:r>
            <a:r>
              <a:rPr lang="en-US" dirty="0" err="1"/>
              <a:t>builtin</a:t>
            </a:r>
            <a:r>
              <a:rPr lang="en-US" dirty="0"/>
              <a:t> directives to learn. Low overall concept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9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for the user interface fragment defining a view for the user</a:t>
            </a:r>
          </a:p>
          <a:p>
            <a:endParaRPr lang="en-US" dirty="0"/>
          </a:p>
          <a:p>
            <a:r>
              <a:rPr lang="en-US" dirty="0"/>
              <a:t>Component is a view defined by a template, associated code defined with a class, and additional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1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modules help us organize our application into a cohesive blocks of functionality </a:t>
            </a:r>
          </a:p>
          <a:p>
            <a:endParaRPr lang="en-US" dirty="0"/>
          </a:p>
          <a:p>
            <a:r>
              <a:rPr lang="en-US" dirty="0" err="1"/>
              <a:t>Alteast</a:t>
            </a:r>
            <a:r>
              <a:rPr lang="en-US" dirty="0"/>
              <a:t>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5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npm</a:t>
            </a:r>
            <a:r>
              <a:rPr lang="en-US" dirty="0"/>
              <a:t>. Node package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is a </a:t>
            </a:r>
            <a:r>
              <a:rPr lang="en-US" dirty="0" err="1"/>
              <a:t>comman</a:t>
            </a:r>
            <a:r>
              <a:rPr lang="en-US" dirty="0"/>
              <a:t> line </a:t>
            </a:r>
            <a:r>
              <a:rPr lang="en-US" dirty="0" err="1"/>
              <a:t>utililty</a:t>
            </a:r>
            <a:r>
              <a:rPr lang="en-US" dirty="0"/>
              <a:t> that interacts with a repository of open source projects</a:t>
            </a:r>
          </a:p>
          <a:p>
            <a:endParaRPr lang="en-US" dirty="0"/>
          </a:p>
          <a:p>
            <a:r>
              <a:rPr lang="en-US" dirty="0" err="1"/>
              <a:t>Npm</a:t>
            </a:r>
            <a:r>
              <a:rPr lang="en-US" dirty="0"/>
              <a:t> package </a:t>
            </a:r>
            <a:r>
              <a:rPr lang="en-US" dirty="0" err="1"/>
              <a:t>mangager</a:t>
            </a:r>
            <a:r>
              <a:rPr lang="en-US" dirty="0"/>
              <a:t> for </a:t>
            </a:r>
            <a:r>
              <a:rPr lang="en-US" dirty="0" err="1"/>
              <a:t>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7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cli is a </a:t>
            </a:r>
            <a:r>
              <a:rPr lang="en-US" dirty="0" err="1"/>
              <a:t>comman</a:t>
            </a:r>
            <a:r>
              <a:rPr lang="en-US" dirty="0"/>
              <a:t> line tool for generating the set of files and boilerplate codes for angular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namespaces</a:t>
            </a:r>
          </a:p>
          <a:p>
            <a:r>
              <a:rPr lang="en-US" dirty="0"/>
              <a:t>No code organization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C6DD-587F-4E35-BA11-BADE2753E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0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42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36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69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73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9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9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7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6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43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5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0A90A1D-8F69-42E6-9E57-435BA183F4F8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FFB8A5A-71DC-4456-94B9-D9FF2658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9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F706-9E6C-4261-85EE-1CB5AE5EF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B018A-863F-4DC3-B478-6344464ADB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Harold khen </a:t>
            </a:r>
            <a:r>
              <a:rPr lang="en-US" dirty="0" err="1"/>
              <a:t>baniqued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9CD7-892A-46DE-B41C-D33E21F4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Angular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4D59F-6A5D-4AF5-9417-E785B85E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Create an application folder</a:t>
            </a:r>
          </a:p>
          <a:p>
            <a:r>
              <a:rPr lang="en-US" sz="2000" dirty="0"/>
              <a:t>Add package definition and configuration files</a:t>
            </a:r>
          </a:p>
          <a:p>
            <a:r>
              <a:rPr lang="en-US" sz="2000" dirty="0"/>
              <a:t>Install the packages</a:t>
            </a:r>
          </a:p>
          <a:p>
            <a:r>
              <a:rPr lang="en-US" sz="2000" dirty="0"/>
              <a:t>Create the app’s Angular Module</a:t>
            </a:r>
          </a:p>
          <a:p>
            <a:r>
              <a:rPr lang="en-US" sz="2000" dirty="0"/>
              <a:t>Create the </a:t>
            </a:r>
            <a:r>
              <a:rPr lang="en-US" sz="2000" dirty="0" err="1"/>
              <a:t>main.ts</a:t>
            </a:r>
            <a:r>
              <a:rPr lang="en-US" sz="2000" dirty="0"/>
              <a:t> file</a:t>
            </a:r>
          </a:p>
          <a:p>
            <a:r>
              <a:rPr lang="en-US" sz="2000" dirty="0"/>
              <a:t>Create the host Web page (index.html)</a:t>
            </a:r>
          </a:p>
        </p:txBody>
      </p:sp>
    </p:spTree>
    <p:extLst>
      <p:ext uri="{BB962C8B-B14F-4D97-AF65-F5344CB8AC3E}">
        <p14:creationId xmlns:p14="http://schemas.microsoft.com/office/powerpoint/2010/main" val="154768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C24B-18B9-4691-B93A-E149E78E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an Angular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1B242-F9D6-4B12-8346-C44E71B30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Angular CLI</a:t>
            </a:r>
          </a:p>
          <a:p>
            <a:r>
              <a:rPr lang="en-US" sz="2000" dirty="0"/>
              <a:t>Starter files</a:t>
            </a:r>
          </a:p>
        </p:txBody>
      </p:sp>
    </p:spTree>
    <p:extLst>
      <p:ext uri="{BB962C8B-B14F-4D97-AF65-F5344CB8AC3E}">
        <p14:creationId xmlns:p14="http://schemas.microsoft.com/office/powerpoint/2010/main" val="42462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7225-7BEF-42FB-B447-CA11DCDD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78B7D4-79E9-4616-9796-6EE689F1E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648" y="2410994"/>
            <a:ext cx="4413193" cy="39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26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FB6B-0E7B-45F3-93CD-178D743C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 6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2D82D-FDBA-417E-A04C-ED6FDC9C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1786" y="2491205"/>
            <a:ext cx="8369275" cy="39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1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2B57-50F5-44B8-922C-18559143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F31393-140B-44F3-8262-AC5B2D3C3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7361" y="2468031"/>
            <a:ext cx="9572490" cy="37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3BFA-E82C-437D-8560-EBD64CBE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43A15-04F3-43FA-A800-E2A6FA83D0EA}"/>
              </a:ext>
            </a:extLst>
          </p:cNvPr>
          <p:cNvSpPr txBox="1">
            <a:spLocks/>
          </p:cNvSpPr>
          <p:nvPr/>
        </p:nvSpPr>
        <p:spPr>
          <a:xfrm>
            <a:off x="6274887" y="2635584"/>
            <a:ext cx="4911308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F644A9C-C624-4D37-A334-DB7B86AD06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764470"/>
              </p:ext>
            </p:extLst>
          </p:nvPr>
        </p:nvGraphicFramePr>
        <p:xfrm>
          <a:off x="1155699" y="2603499"/>
          <a:ext cx="10030496" cy="3588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5248">
                  <a:extLst>
                    <a:ext uri="{9D8B030D-6E8A-4147-A177-3AD203B41FA5}">
                      <a16:colId xmlns:a16="http://schemas.microsoft.com/office/drawing/2014/main" val="3028358583"/>
                    </a:ext>
                  </a:extLst>
                </a:gridCol>
                <a:gridCol w="5015248">
                  <a:extLst>
                    <a:ext uri="{9D8B030D-6E8A-4147-A177-3AD203B41FA5}">
                      <a16:colId xmlns:a16="http://schemas.microsoft.com/office/drawing/2014/main" val="2446198106"/>
                    </a:ext>
                  </a:extLst>
                </a:gridCol>
              </a:tblGrid>
              <a:tr h="484967">
                <a:tc>
                  <a:txBody>
                    <a:bodyPr/>
                    <a:lstStyle/>
                    <a:p>
                      <a:r>
                        <a:rPr lang="en-US" sz="2400" dirty="0"/>
                        <a:t>ES 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Angular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793728"/>
                  </a:ext>
                </a:extLst>
              </a:tr>
              <a:tr h="1260914">
                <a:tc>
                  <a:txBody>
                    <a:bodyPr/>
                    <a:lstStyle/>
                    <a:p>
                      <a:r>
                        <a:rPr lang="en-US" sz="2400" dirty="0"/>
                        <a:t>Code files that import or export something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 files that organize the application into cohesive blocks of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841649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r>
                        <a:rPr lang="en-US" sz="2400" dirty="0"/>
                        <a:t>Organize our code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Organize 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675599"/>
                  </a:ext>
                </a:extLst>
              </a:tr>
              <a:tr h="484967">
                <a:tc>
                  <a:txBody>
                    <a:bodyPr/>
                    <a:lstStyle/>
                    <a:p>
                      <a:r>
                        <a:rPr lang="en-US" sz="2400" dirty="0"/>
                        <a:t>Modularize our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Modularize 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298546"/>
                  </a:ext>
                </a:extLst>
              </a:tr>
              <a:tr h="872940">
                <a:tc>
                  <a:txBody>
                    <a:bodyPr/>
                    <a:lstStyle/>
                    <a:p>
                      <a:r>
                        <a:rPr lang="en-US" sz="2400" dirty="0"/>
                        <a:t>Promote code reuse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Promote application boundaries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84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58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716EF-69D5-4A65-AC49-06CF17BC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E1863-AD8A-481C-B440-208E1306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D983-ED36-47C1-B7F5-2D179108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 Component?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C47AA3-0D2D-444A-B482-B10DADB39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80" y="2398739"/>
            <a:ext cx="10082120" cy="38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D7E0-608A-4E02-ABB6-B432CAB7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9B0DD-6B89-44B2-B48F-59866CBAF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FA4C2-C586-4A89-BFB8-F6D535E8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64" y="2352675"/>
            <a:ext cx="9674255" cy="42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6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8167-70C8-4644-93EB-AF9022AD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Component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13C8-EE54-473E-BEC2-C41A69B8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4B70C-6A8C-41C9-B7BA-9B99F1833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2"/>
          <a:stretch/>
        </p:blipFill>
        <p:spPr>
          <a:xfrm>
            <a:off x="2363451" y="2486526"/>
            <a:ext cx="6973054" cy="42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6A1D-FFBC-45F0-8C65-41942C07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8D6A-938C-4B75-95D6-D48553B8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006" y="2603500"/>
            <a:ext cx="4973607" cy="3280832"/>
          </a:xfrm>
        </p:spPr>
        <p:txBody>
          <a:bodyPr>
            <a:normAutofit/>
          </a:bodyPr>
          <a:lstStyle/>
          <a:p>
            <a:r>
              <a:rPr lang="en-US" sz="2000" dirty="0"/>
              <a:t>A JavaScript framework </a:t>
            </a:r>
          </a:p>
          <a:p>
            <a:r>
              <a:rPr lang="en-US" sz="2000" dirty="0"/>
              <a:t>For building client-side applications </a:t>
            </a:r>
          </a:p>
          <a:p>
            <a:r>
              <a:rPr lang="en-US" sz="2000" dirty="0"/>
              <a:t>Using HTML, CSS and JavaScript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6DEA7-5728-41F4-91CC-CFB29C524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5"/>
          <a:stretch/>
        </p:blipFill>
        <p:spPr>
          <a:xfrm>
            <a:off x="1154954" y="2405849"/>
            <a:ext cx="3733800" cy="38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26AE-4CE2-4B8C-B220-4B7F817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Component Class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E1F1B8-F2B2-42C8-BA01-779A5F867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4967" y="2403863"/>
            <a:ext cx="8362065" cy="40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5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6753-9C32-46F0-B0ED-C6BF11B31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Metadata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B40EC0-8D00-4AB5-A827-8EEE8EBA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4484" y="2476188"/>
            <a:ext cx="7621883" cy="43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9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04E3-74E0-45E2-BB24-794FD5A3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95B1-0972-499B-B69C-A230F199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function that adds metadata to a class, its members, or its method arguments</a:t>
            </a:r>
          </a:p>
          <a:p>
            <a:r>
              <a:rPr lang="en-US" sz="2000" dirty="0"/>
              <a:t>Prefixed with an @</a:t>
            </a:r>
          </a:p>
          <a:p>
            <a:r>
              <a:rPr lang="en-US" sz="2000" dirty="0"/>
              <a:t>Angular provides built-in decorators</a:t>
            </a:r>
          </a:p>
          <a:p>
            <a:r>
              <a:rPr lang="en-US" sz="2000" b="1" dirty="0"/>
              <a:t>@Component( 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536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76B36-79BC-493F-8468-F388D2F9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Metadata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AB3C7-10A4-4B66-B883-2134385FF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454" y="2443781"/>
            <a:ext cx="10194446" cy="37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72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E70C-9548-443D-B6A0-D3211E2F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3D38E-EBA2-43FE-AEE6-82E4CFB17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statement</a:t>
            </a:r>
          </a:p>
          <a:p>
            <a:r>
              <a:rPr lang="en-US" sz="2000" dirty="0"/>
              <a:t>External ES modules</a:t>
            </a:r>
          </a:p>
          <a:p>
            <a:r>
              <a:rPr lang="en-US" sz="2000" dirty="0"/>
              <a:t>Third-party library</a:t>
            </a:r>
          </a:p>
          <a:p>
            <a:r>
              <a:rPr lang="en-US" sz="2000" dirty="0"/>
              <a:t>Own ES modules</a:t>
            </a:r>
          </a:p>
          <a:p>
            <a:r>
              <a:rPr lang="en-US" sz="2000" dirty="0"/>
              <a:t>Angular modules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062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1E65-FD99-44FE-B37B-2F684F84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is Modular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9A810B-6FEB-46F0-A72C-E343EDA4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08" y="2503823"/>
            <a:ext cx="10959784" cy="25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67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A6C3-DFD0-4763-B5CE-67A70E38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what we need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8B449-3C16-467D-8808-A85B6C5F6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7"/>
          <a:stretch/>
        </p:blipFill>
        <p:spPr>
          <a:xfrm>
            <a:off x="1374891" y="2396837"/>
            <a:ext cx="9507660" cy="40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EFB3-22FE-4C54-B940-BF7D02D7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595F26-A12B-40E9-83E8-86591D55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4954" y="2419906"/>
            <a:ext cx="9811217" cy="39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84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4D120-195D-4FF4-AAEF-F0578CED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 (SPA)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E0DF2-A870-436F-A4A5-138F97EA9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Index.html contains the main page for the application</a:t>
            </a:r>
          </a:p>
          <a:p>
            <a:r>
              <a:rPr lang="en-US" sz="2000" dirty="0"/>
              <a:t>This is often the only web page of the application</a:t>
            </a:r>
          </a:p>
          <a:p>
            <a:r>
              <a:rPr lang="en-US" sz="2000" dirty="0"/>
              <a:t>Angular application is often called a Single Page Application (SPA)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102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4D11-B093-4E79-AD9E-8F321BAA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the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DDBB5A-04CF-4378-A4CB-E9B5D91E0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11" y="2598162"/>
            <a:ext cx="10039551" cy="37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9802-87B9-4568-A993-02C4C04D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Angular?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6E77-9299-4F80-90E8-322E8FCB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Expressive HTML</a:t>
            </a:r>
          </a:p>
          <a:p>
            <a:r>
              <a:rPr lang="en-US" sz="2000" dirty="0"/>
              <a:t>Powerful Data Binding</a:t>
            </a:r>
          </a:p>
          <a:p>
            <a:r>
              <a:rPr lang="en-US" sz="2000" dirty="0"/>
              <a:t>Modular by design</a:t>
            </a:r>
          </a:p>
          <a:p>
            <a:r>
              <a:rPr lang="en-US" sz="2000" dirty="0"/>
              <a:t>Built-in backend integration</a:t>
            </a:r>
          </a:p>
        </p:txBody>
      </p:sp>
    </p:spTree>
    <p:extLst>
      <p:ext uri="{BB962C8B-B14F-4D97-AF65-F5344CB8AC3E}">
        <p14:creationId xmlns:p14="http://schemas.microsoft.com/office/powerpoint/2010/main" val="275313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4E8E4-9CD3-48B1-8F4B-CDA64FBD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3903" cy="6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0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EB5A-E7D0-4C37-9A35-C12E9814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Angular Module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1CFF1E-54B7-4602-B9D1-070858118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094" y="2410407"/>
            <a:ext cx="9997774" cy="41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82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E706-7EAC-4346-9D73-D2A50EA6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CEE0-AD08-48BF-A81B-CF8384A35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-&gt; Code</a:t>
            </a:r>
          </a:p>
          <a:p>
            <a:r>
              <a:rPr lang="en-US" dirty="0"/>
              <a:t>Decorator -&gt; Metadata</a:t>
            </a:r>
          </a:p>
          <a:p>
            <a:r>
              <a:rPr lang="en-US" dirty="0"/>
              <a:t>Import what we need</a:t>
            </a:r>
          </a:p>
        </p:txBody>
      </p:sp>
    </p:spTree>
    <p:extLst>
      <p:ext uri="{BB962C8B-B14F-4D97-AF65-F5344CB8AC3E}">
        <p14:creationId xmlns:p14="http://schemas.microsoft.com/office/powerpoint/2010/main" val="548212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CBEA-7356-431B-A6FF-2C471B00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Checklist: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D5090-23C2-49E6-B0CC-F6552A03F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148" y="2294021"/>
            <a:ext cx="10299032" cy="4315325"/>
          </a:xfrm>
        </p:spPr>
        <p:txBody>
          <a:bodyPr>
            <a:normAutofit/>
          </a:bodyPr>
          <a:lstStyle/>
          <a:p>
            <a:r>
              <a:rPr lang="en-US" sz="2400" dirty="0"/>
              <a:t>Clear name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err="1"/>
              <a:t>PascalCasing</a:t>
            </a:r>
            <a:endParaRPr lang="en-US" sz="2000" dirty="0"/>
          </a:p>
          <a:p>
            <a:pPr lvl="1"/>
            <a:r>
              <a:rPr lang="en-US" sz="2000" dirty="0"/>
              <a:t>Append “Component” to the name</a:t>
            </a:r>
          </a:p>
          <a:p>
            <a:r>
              <a:rPr lang="en-US" sz="2400" dirty="0"/>
              <a:t>export keyword</a:t>
            </a:r>
          </a:p>
          <a:p>
            <a:r>
              <a:rPr lang="en-US" sz="2400" dirty="0"/>
              <a:t>Data in properties</a:t>
            </a:r>
          </a:p>
          <a:p>
            <a:pPr lvl="1"/>
            <a:r>
              <a:rPr lang="en-US" sz="2000" dirty="0"/>
              <a:t>Appropriate data type and default value</a:t>
            </a:r>
          </a:p>
          <a:p>
            <a:pPr lvl="1"/>
            <a:r>
              <a:rPr lang="en-US" sz="2000" dirty="0"/>
              <a:t>camelCase</a:t>
            </a:r>
          </a:p>
          <a:p>
            <a:r>
              <a:rPr lang="en-US" sz="2400" dirty="0"/>
              <a:t>Logic in methods</a:t>
            </a:r>
          </a:p>
          <a:p>
            <a:pPr lvl="1"/>
            <a:r>
              <a:rPr lang="en-US" sz="2000" dirty="0"/>
              <a:t>camelCase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9671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8AF8-B76A-4C00-B576-8FFC75B1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Checklist: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79D51-C29A-4EE8-B986-D46930D5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decorator</a:t>
            </a:r>
          </a:p>
          <a:p>
            <a:pPr lvl="1"/>
            <a:r>
              <a:rPr lang="en-US" sz="2000" dirty="0"/>
              <a:t>Prefix with @; Suffix with ( )</a:t>
            </a:r>
          </a:p>
          <a:p>
            <a:r>
              <a:rPr lang="en-US" sz="2400" dirty="0"/>
              <a:t>selector: Component.name in HTML</a:t>
            </a:r>
          </a:p>
          <a:p>
            <a:pPr lvl="1"/>
            <a:r>
              <a:rPr lang="en-US" sz="2000" dirty="0"/>
              <a:t>Prefix for clarity</a:t>
            </a:r>
          </a:p>
          <a:p>
            <a:r>
              <a:rPr lang="en-US" sz="2400" dirty="0"/>
              <a:t>Template: View’s HTML</a:t>
            </a:r>
          </a:p>
          <a:p>
            <a:pPr lvl="1"/>
            <a:r>
              <a:rPr lang="en-US" sz="2000" dirty="0"/>
              <a:t>Correct HTML syntax</a:t>
            </a:r>
          </a:p>
        </p:txBody>
      </p:sp>
    </p:spTree>
    <p:extLst>
      <p:ext uri="{BB962C8B-B14F-4D97-AF65-F5344CB8AC3E}">
        <p14:creationId xmlns:p14="http://schemas.microsoft.com/office/powerpoint/2010/main" val="3387959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E5AD-4A41-4F61-9D9A-92E8F690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Checklist: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68409-99A6-47E0-A448-D936EACF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978267" cy="3909595"/>
          </a:xfrm>
        </p:spPr>
        <p:txBody>
          <a:bodyPr>
            <a:normAutofit/>
          </a:bodyPr>
          <a:lstStyle/>
          <a:p>
            <a:r>
              <a:rPr lang="en-US" sz="2400" dirty="0"/>
              <a:t>Defines where to find the members that this component needs</a:t>
            </a:r>
          </a:p>
          <a:p>
            <a:r>
              <a:rPr lang="en-US" sz="2400" dirty="0"/>
              <a:t>Import keyword</a:t>
            </a:r>
          </a:p>
          <a:p>
            <a:r>
              <a:rPr lang="en-US" sz="2400" dirty="0"/>
              <a:t>Member name</a:t>
            </a:r>
          </a:p>
          <a:p>
            <a:pPr lvl="1"/>
            <a:r>
              <a:rPr lang="en-US" sz="2000" dirty="0"/>
              <a:t>Correct spelling/casing</a:t>
            </a:r>
          </a:p>
          <a:p>
            <a:r>
              <a:rPr lang="en-US" sz="2400" dirty="0"/>
              <a:t>Module path</a:t>
            </a:r>
          </a:p>
          <a:p>
            <a:pPr lvl="1"/>
            <a:r>
              <a:rPr lang="en-US" sz="2000" dirty="0"/>
              <a:t>Enclose in quotes</a:t>
            </a:r>
          </a:p>
          <a:p>
            <a:pPr lvl="1"/>
            <a:r>
              <a:rPr lang="en-US" sz="2000" dirty="0"/>
              <a:t>Correct spelling/casing</a:t>
            </a:r>
          </a:p>
        </p:txBody>
      </p:sp>
    </p:spTree>
    <p:extLst>
      <p:ext uri="{BB962C8B-B14F-4D97-AF65-F5344CB8AC3E}">
        <p14:creationId xmlns:p14="http://schemas.microsoft.com/office/powerpoint/2010/main" val="2359281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7392-33C1-4217-95A9-E688DCB2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Something’s wrong!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AF3EC-13B9-4B5C-A264-09AF60176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9529088" cy="3973763"/>
          </a:xfrm>
        </p:spPr>
        <p:txBody>
          <a:bodyPr>
            <a:normAutofit/>
          </a:bodyPr>
          <a:lstStyle/>
          <a:p>
            <a:r>
              <a:rPr lang="en-US" sz="2400" dirty="0"/>
              <a:t>F12 is your friend</a:t>
            </a:r>
          </a:p>
          <a:p>
            <a:r>
              <a:rPr lang="en-US" sz="2400" dirty="0"/>
              <a:t>Recheck your code</a:t>
            </a:r>
          </a:p>
          <a:p>
            <a:pPr lvl="1"/>
            <a:r>
              <a:rPr lang="en-US" sz="2000" dirty="0"/>
              <a:t>HTML</a:t>
            </a:r>
          </a:p>
          <a:p>
            <a:pPr lvl="2"/>
            <a:r>
              <a:rPr lang="en-US" sz="1800" dirty="0"/>
              <a:t>Close tags</a:t>
            </a:r>
          </a:p>
          <a:p>
            <a:pPr lvl="2"/>
            <a:r>
              <a:rPr lang="en-US" sz="1800" dirty="0"/>
              <a:t>Angular directives are case sensitive</a:t>
            </a:r>
          </a:p>
          <a:p>
            <a:pPr lvl="1"/>
            <a:r>
              <a:rPr lang="en-US" sz="2000" dirty="0"/>
              <a:t>TypeScript</a:t>
            </a:r>
          </a:p>
          <a:p>
            <a:pPr lvl="2"/>
            <a:r>
              <a:rPr lang="en-US" sz="1800" dirty="0"/>
              <a:t>Close braces</a:t>
            </a:r>
          </a:p>
          <a:p>
            <a:pPr lvl="2"/>
            <a:r>
              <a:rPr lang="en-US" sz="1800" dirty="0"/>
              <a:t>TypeScript is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72616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C9C0-4A0E-48F4-8C14-C279B2B2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Templates, Interpolation, and Directives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C6C9E-A2DE-4313-8D53-9F782787A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01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012B-1DE3-4F29-B149-25810778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843F5-F526-4146-8EE0-019AD267B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277" y="2282659"/>
            <a:ext cx="7379446" cy="44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5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50F7-B59A-42F5-B48F-B2083227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Template in a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391ACA-0F2D-44D7-84DB-AEB5EF48D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85" y="2513494"/>
            <a:ext cx="9956273" cy="38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5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CF88-89E9-41A2-A122-6C3CA6F9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New Angular?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1EF56-D5C1-4874-85EE-BBC32F1B2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for speed</a:t>
            </a:r>
          </a:p>
          <a:p>
            <a:r>
              <a:rPr lang="en-US" dirty="0"/>
              <a:t>Modern</a:t>
            </a:r>
          </a:p>
          <a:p>
            <a:r>
              <a:rPr lang="en-US" dirty="0"/>
              <a:t>Simplified API</a:t>
            </a:r>
          </a:p>
          <a:p>
            <a:r>
              <a:rPr lang="en-US" dirty="0"/>
              <a:t>Enhances Productivity</a:t>
            </a:r>
          </a:p>
        </p:txBody>
      </p:sp>
    </p:spTree>
    <p:extLst>
      <p:ext uri="{BB962C8B-B14F-4D97-AF65-F5344CB8AC3E}">
        <p14:creationId xmlns:p14="http://schemas.microsoft.com/office/powerpoint/2010/main" val="1716700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5D4E-8658-45AC-A33B-A0861052F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17F81C-B132-441D-9CB8-F10A14707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839" y="2319672"/>
            <a:ext cx="10656929" cy="41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2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DFF0-785A-412F-B954-675829ED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Component as a Directive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275854-CCB2-4FC8-B1ED-D05480B65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47" y="2860208"/>
            <a:ext cx="10453610" cy="27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27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6A4B-84BE-44F2-8D09-A94A9DA3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Component as a Directive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4844AF-4CA1-4470-A809-62892447A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812" y="2709368"/>
            <a:ext cx="10796376" cy="30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92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C64F56-208C-4346-9F1D-77BE093B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605" y="0"/>
            <a:ext cx="8240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2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A92D-6794-4648-A19C-C996B821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592E-8034-466F-A955-0755A4FF0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Coordinates communication between the component’s class and its template and often involves passing data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82AB6-C67A-4CE7-969D-06D7F8C36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26" y="3865032"/>
            <a:ext cx="51911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6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727D-3E33-48DD-8A37-6BE2BD24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E3FE6A-45EB-43FB-B450-1B2E38F1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5812" y="2315910"/>
            <a:ext cx="10680375" cy="39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93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7411-687F-47CA-B4A2-41857D05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564EC-A770-4CC7-A61C-071F47D29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Custom HTML element or attribute used to power up and extend our HTML</a:t>
            </a:r>
          </a:p>
          <a:p>
            <a:pPr lvl="1"/>
            <a:r>
              <a:rPr lang="en-US" sz="2000" dirty="0"/>
              <a:t>Custom</a:t>
            </a:r>
          </a:p>
          <a:p>
            <a:pPr lvl="1"/>
            <a:r>
              <a:rPr lang="en-US" sz="2000" dirty="0"/>
              <a:t>Built-in</a:t>
            </a:r>
          </a:p>
        </p:txBody>
      </p:sp>
    </p:spTree>
    <p:extLst>
      <p:ext uri="{BB962C8B-B14F-4D97-AF65-F5344CB8AC3E}">
        <p14:creationId xmlns:p14="http://schemas.microsoft.com/office/powerpoint/2010/main" val="3755330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9F6C-0616-4275-858E-E0145807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2F56AD-639D-4DFC-8111-68AC9D72A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764" y="2674107"/>
            <a:ext cx="11053470" cy="32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3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7959-486C-4449-B0A1-353C253F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Built-in Directives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8EFF5-0EF8-4241-96D4-2292361F4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60314"/>
            <a:ext cx="10150981" cy="32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0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B325-C78F-4B32-9F52-3FFEFA0C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ngIf</a:t>
            </a:r>
            <a:r>
              <a:rPr lang="en-US" dirty="0"/>
              <a:t> Built-in Directive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01917-A9F0-454B-861D-1A759AAF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21" y="2921179"/>
            <a:ext cx="10012042" cy="26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079E-4779-4D4B-AC1B-F3C2FBE4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Angular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25E120-C4CF-433E-871B-43930A828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454" y="2701762"/>
            <a:ext cx="10104137" cy="30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03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0093-C310-4C45-8F05-173E8F8D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ngFor</a:t>
            </a:r>
            <a:r>
              <a:rPr lang="en-US" dirty="0"/>
              <a:t> Built-in Directive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59BEE-3B94-4E16-AB56-A42AA2DA5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858" y="2447128"/>
            <a:ext cx="10478262" cy="34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1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EE38-F9C6-4EC1-B701-A2FF88FE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for…of vs for…in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E1828-C2BA-4623-9732-62072BD2A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18145-158F-46BF-9BEF-D6C886ED7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2" y="2162552"/>
            <a:ext cx="9609221" cy="42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7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94F1-F02E-41AB-8080-1349AD70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3A8C-B7A2-4D13-93F1-7E533E21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Inline template</a:t>
            </a:r>
          </a:p>
          <a:p>
            <a:pPr lvl="1"/>
            <a:r>
              <a:rPr lang="en-US" sz="2000" dirty="0"/>
              <a:t>For short templates</a:t>
            </a:r>
          </a:p>
          <a:p>
            <a:pPr lvl="1"/>
            <a:r>
              <a:rPr lang="en-US" sz="2000" dirty="0"/>
              <a:t>Specify template property</a:t>
            </a:r>
          </a:p>
          <a:p>
            <a:pPr lvl="1"/>
            <a:r>
              <a:rPr lang="en-US" sz="2000" dirty="0"/>
              <a:t>Use ES6 back ticks for multiline</a:t>
            </a:r>
          </a:p>
          <a:p>
            <a:r>
              <a:rPr lang="en-US" sz="2400" dirty="0"/>
              <a:t>Linked template</a:t>
            </a:r>
          </a:p>
          <a:p>
            <a:pPr lvl="1"/>
            <a:r>
              <a:rPr lang="en-US" sz="2000" dirty="0"/>
              <a:t>For longer templates</a:t>
            </a:r>
          </a:p>
          <a:p>
            <a:pPr lvl="1"/>
            <a:r>
              <a:rPr lang="en-US" sz="2000" dirty="0"/>
              <a:t>Specify </a:t>
            </a:r>
            <a:r>
              <a:rPr lang="en-US" sz="2000" dirty="0" err="1"/>
              <a:t>templateUrl</a:t>
            </a:r>
            <a:r>
              <a:rPr lang="en-US" sz="20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425252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D448-FDA5-4644-B16A-9B063327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Component as a Directive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334FEE-6E7B-46FF-9B5D-AAC45FE5E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863" y="2571415"/>
            <a:ext cx="8298273" cy="39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39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6E89-DE99-4C64-8BB9-B1A9B413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594D-2123-4196-A375-E77B23AB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binding</a:t>
            </a:r>
          </a:p>
          <a:p>
            <a:pPr lvl="1"/>
            <a:r>
              <a:rPr lang="en-US" dirty="0"/>
              <a:t>From component class property to an element property</a:t>
            </a:r>
          </a:p>
          <a:p>
            <a:r>
              <a:rPr lang="en-US" dirty="0"/>
              <a:t>Defined with double curly braces</a:t>
            </a:r>
          </a:p>
          <a:p>
            <a:pPr lvl="1"/>
            <a:r>
              <a:rPr lang="en-US" dirty="0"/>
              <a:t>Contains a template expression</a:t>
            </a:r>
          </a:p>
          <a:p>
            <a:pPr lvl="1"/>
            <a:r>
              <a:rPr lang="en-US" dirty="0"/>
              <a:t>No quote needed</a:t>
            </a:r>
          </a:p>
        </p:txBody>
      </p:sp>
    </p:spTree>
    <p:extLst>
      <p:ext uri="{BB962C8B-B14F-4D97-AF65-F5344CB8AC3E}">
        <p14:creationId xmlns:p14="http://schemas.microsoft.com/office/powerpoint/2010/main" val="2694408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FF11-7AAD-4360-B30F-F0B281DB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Structural Directives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B886-FDED-4EAB-97A0-8D5D90A25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673467" cy="4086058"/>
          </a:xfrm>
        </p:spPr>
        <p:txBody>
          <a:bodyPr>
            <a:normAutofit/>
          </a:bodyPr>
          <a:lstStyle/>
          <a:p>
            <a:r>
              <a:rPr lang="en-US" sz="2400" dirty="0"/>
              <a:t>*</a:t>
            </a:r>
            <a:r>
              <a:rPr lang="en-US" sz="2400" dirty="0" err="1"/>
              <a:t>ngIf</a:t>
            </a:r>
            <a:r>
              <a:rPr lang="en-US" sz="2400" dirty="0"/>
              <a:t> and *</a:t>
            </a:r>
            <a:r>
              <a:rPr lang="en-US" sz="2400" dirty="0" err="1"/>
              <a:t>ngFor</a:t>
            </a:r>
            <a:endParaRPr lang="en-US" sz="2400" dirty="0"/>
          </a:p>
          <a:p>
            <a:pPr lvl="1"/>
            <a:r>
              <a:rPr lang="en-US" sz="2000" dirty="0"/>
              <a:t>Prefix with an asterisk</a:t>
            </a:r>
          </a:p>
          <a:p>
            <a:pPr lvl="1"/>
            <a:r>
              <a:rPr lang="en-US" sz="2000" dirty="0"/>
              <a:t>Assign to a quoted string expression</a:t>
            </a:r>
          </a:p>
          <a:p>
            <a:r>
              <a:rPr lang="en-US" sz="2400" dirty="0"/>
              <a:t>*</a:t>
            </a:r>
            <a:r>
              <a:rPr lang="en-US" sz="2400" dirty="0" err="1"/>
              <a:t>ngIf</a:t>
            </a:r>
            <a:endParaRPr lang="en-US" sz="2400" dirty="0"/>
          </a:p>
          <a:p>
            <a:pPr lvl="1"/>
            <a:r>
              <a:rPr lang="en-US" sz="2000" dirty="0"/>
              <a:t>Expression is evaluated as a true or false</a:t>
            </a:r>
          </a:p>
          <a:p>
            <a:r>
              <a:rPr lang="en-US" sz="2400" dirty="0"/>
              <a:t>*</a:t>
            </a:r>
            <a:r>
              <a:rPr lang="en-US" sz="2400" dirty="0" err="1"/>
              <a:t>ngFor</a:t>
            </a:r>
            <a:endParaRPr lang="en-US" sz="2400" dirty="0"/>
          </a:p>
          <a:p>
            <a:pPr lvl="1"/>
            <a:r>
              <a:rPr lang="en-US" sz="2000" dirty="0"/>
              <a:t>Define the local variable with let</a:t>
            </a:r>
          </a:p>
          <a:p>
            <a:pPr lvl="1"/>
            <a:r>
              <a:rPr lang="en-US" sz="2000" dirty="0"/>
              <a:t>Use for…of</a:t>
            </a:r>
          </a:p>
        </p:txBody>
      </p:sp>
    </p:spTree>
    <p:extLst>
      <p:ext uri="{BB962C8B-B14F-4D97-AF65-F5344CB8AC3E}">
        <p14:creationId xmlns:p14="http://schemas.microsoft.com/office/powerpoint/2010/main" val="400394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A869-C5A9-40FB-BE80-40848070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 &amp; Pipes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04CB-AD83-4D36-922C-8F1B83725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9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0E06-0791-4DCD-B997-A2A5956D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A683-DFF3-4BDA-83AF-681D4B3F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1CD8A-2951-43C8-AD1D-0D388C4E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2451600"/>
            <a:ext cx="10919012" cy="3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8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25CE-DD5E-4F1A-9ECD-A5F92DD5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Binding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214A89-DF44-47D2-BEF8-939F0FCE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423" y="2468031"/>
            <a:ext cx="8889153" cy="40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22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FE9E-D086-4E0F-A426-36BB6CE6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Two-way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733E-A358-4F93-B92A-B33A1CEA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45A6F-127C-483C-9279-AB87D299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77" y="2603500"/>
            <a:ext cx="11037046" cy="25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E3E5-E1EE-49B4-974E-D888BF88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97A24-D8A4-49CE-BC93-B541734A0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4953" y="2434221"/>
            <a:ext cx="9217671" cy="25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29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1BDC-3462-4ACE-86D3-E31A49F1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5565-C46E-4FE3-BA37-EB05FDB53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E53C8-2968-42AD-848E-8B3797FD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08" y="2417454"/>
            <a:ext cx="10555783" cy="442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1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AD06-475B-4AED-A358-AD1EE0A2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Data with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1F74-D536-47B6-97DB-8767C958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 bound properties before display</a:t>
            </a:r>
          </a:p>
          <a:p>
            <a:r>
              <a:rPr lang="en-US" sz="2400" dirty="0"/>
              <a:t>Built-in pipes</a:t>
            </a:r>
          </a:p>
          <a:p>
            <a:pPr lvl="1"/>
            <a:r>
              <a:rPr lang="en-US" sz="2000" dirty="0"/>
              <a:t>Date</a:t>
            </a:r>
          </a:p>
          <a:p>
            <a:pPr lvl="1"/>
            <a:r>
              <a:rPr lang="en-US" sz="2000" dirty="0"/>
              <a:t>Number, decimal, percent, currency</a:t>
            </a:r>
          </a:p>
          <a:p>
            <a:pPr lvl="1"/>
            <a:r>
              <a:rPr lang="en-US" sz="2000" dirty="0"/>
              <a:t>Json, slice</a:t>
            </a:r>
          </a:p>
          <a:p>
            <a:r>
              <a:rPr lang="en-US" sz="2400" dirty="0"/>
              <a:t>Custom pipes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7439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9EDA-0B9D-4244-9136-150922DF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65D01-6D68-44CD-BCD6-65EDD9BD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068" y="2677462"/>
            <a:ext cx="10332418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6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3307-9FFB-47D7-B89F-B5383AC2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</a:t>
            </a:r>
            <a:r>
              <a:rPr lang="en-US" dirty="0" err="1"/>
              <a:t>ngModel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9C73-C563-4A90-A9BE-FE32E220D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B6668-8C4A-44E9-9F1C-75167750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33" y="2603500"/>
            <a:ext cx="11093534" cy="36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8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A508-E2FD-4A94-B9FC-4B1D22E8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17BF-E613-4D03-AF8C-1F3F74CE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Pipe character |</a:t>
            </a:r>
          </a:p>
          <a:p>
            <a:r>
              <a:rPr lang="en-US" sz="2400" dirty="0"/>
              <a:t>Pipe name</a:t>
            </a:r>
          </a:p>
          <a:p>
            <a:r>
              <a:rPr lang="en-US" sz="2400" dirty="0"/>
              <a:t>Pipe parameters</a:t>
            </a:r>
          </a:p>
          <a:p>
            <a:pPr lvl="1"/>
            <a:r>
              <a:rPr lang="en-US" sz="2000" dirty="0"/>
              <a:t>Separated with colons</a:t>
            </a:r>
          </a:p>
          <a:p>
            <a:r>
              <a:rPr lang="en-US" sz="2400" dirty="0"/>
              <a:t>Example</a:t>
            </a:r>
          </a:p>
          <a:p>
            <a:pPr lvl="1"/>
            <a:r>
              <a:rPr lang="en-US" sz="2000" dirty="0"/>
              <a:t>{{ </a:t>
            </a:r>
            <a:r>
              <a:rPr lang="en-US" sz="2000" dirty="0" err="1"/>
              <a:t>product.price</a:t>
            </a:r>
            <a:r>
              <a:rPr lang="en-US" sz="2000" dirty="0"/>
              <a:t> | currency: ‘USD’ : ‘symbol’ : ‘1.2-2’ }}</a:t>
            </a:r>
          </a:p>
        </p:txBody>
      </p:sp>
    </p:spTree>
    <p:extLst>
      <p:ext uri="{BB962C8B-B14F-4D97-AF65-F5344CB8AC3E}">
        <p14:creationId xmlns:p14="http://schemas.microsoft.com/office/powerpoint/2010/main" val="3325941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146E-BA5A-4E29-8AEC-175EC90F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5FC9D-1656-4F98-9660-83132B94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99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0A2C-D95D-453A-98C0-9BF2ECD3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10EF-68A4-4798-AFA1-1C379973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DCD6F-A95A-42FC-8D73-9C00436DF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568" y="2453724"/>
            <a:ext cx="6164054" cy="41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98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BB41-AF87-4B40-AA73-F1ACC9DC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FBDF1-F32B-451A-B5D7-83793143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B436C-195A-4551-9A4D-D1A1BE78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24" y="2366800"/>
            <a:ext cx="7000787" cy="44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01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4650-B0BF-492D-9720-08F4A41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9779-99F5-4D4A-B8EC-2479E24A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specification </a:t>
            </a:r>
            <a:r>
              <a:rPr lang="en-US" sz="2000" dirty="0" err="1"/>
              <a:t>indentfying</a:t>
            </a:r>
            <a:r>
              <a:rPr lang="en-US" sz="2000" dirty="0"/>
              <a:t> a related set of properties and methods.</a:t>
            </a:r>
          </a:p>
          <a:p>
            <a:r>
              <a:rPr lang="en-US" sz="2000" dirty="0"/>
              <a:t>A class commits to supporting the specification by implementing the interface</a:t>
            </a:r>
          </a:p>
          <a:p>
            <a:r>
              <a:rPr lang="en-US" sz="2000" dirty="0"/>
              <a:t>Use the interface as a data </a:t>
            </a:r>
            <a:r>
              <a:rPr lang="en-US" sz="2000" dirty="0" err="1"/>
              <a:t>tyoe</a:t>
            </a:r>
            <a:endParaRPr lang="en-US" sz="2000" dirty="0"/>
          </a:p>
          <a:p>
            <a:r>
              <a:rPr lang="en-US" sz="2000" dirty="0"/>
              <a:t>Development time only!</a:t>
            </a:r>
          </a:p>
        </p:txBody>
      </p:sp>
    </p:spTree>
    <p:extLst>
      <p:ext uri="{BB962C8B-B14F-4D97-AF65-F5344CB8AC3E}">
        <p14:creationId xmlns:p14="http://schemas.microsoft.com/office/powerpoint/2010/main" val="788293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FDE8-DE11-4A18-AA63-952412FE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is a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FBD2-72EE-414C-BF9A-8363A700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FF4E7-EF0B-46FD-B151-A216C246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31" y="2483185"/>
            <a:ext cx="8558463" cy="388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22057-82F6-4BDB-9F22-980DFE87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733C7-8817-4566-ADDC-E8D9F85A1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9499" y="2468031"/>
            <a:ext cx="7252196" cy="38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21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B6D8D-B966-4694-9153-02DCFBD9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Interface as a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C7A08-FB78-4053-B0EE-A0D4BB8D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11841-3CAD-4476-8FAD-80374C9C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61" y="2373300"/>
            <a:ext cx="7194885" cy="43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7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4092-8CD1-4576-B5EE-3B82DA84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Encapsulating Component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0AC7-7B8F-4471-B8DF-E9EDAC19C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FFB6-849E-4117-91B8-A58938887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08" y="2483185"/>
            <a:ext cx="9184183" cy="42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87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9722-CAFF-4AAD-9EBE-442F45A5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9C46-2BF9-402B-BA60-A3C5ACE6D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A375F-97A1-4FF4-9230-626C38C8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50" y="2556714"/>
            <a:ext cx="8542499" cy="43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47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5A4D-84E8-4E73-B5E5-FA1C35AB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Lifecycle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231A-8185-4D79-B666-6BFBA49B9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OnInit</a:t>
            </a:r>
            <a:r>
              <a:rPr lang="en-US" sz="2000" dirty="0"/>
              <a:t>: Perform component initialization, retrieve data</a:t>
            </a:r>
          </a:p>
          <a:p>
            <a:r>
              <a:rPr lang="en-US" sz="2000" dirty="0" err="1"/>
              <a:t>OnChanges</a:t>
            </a:r>
            <a:r>
              <a:rPr lang="en-US" sz="2000" dirty="0"/>
              <a:t>: Perform action after change to input properties</a:t>
            </a:r>
          </a:p>
          <a:p>
            <a:r>
              <a:rPr lang="en-US" sz="2000" dirty="0" err="1"/>
              <a:t>OnDestroy</a:t>
            </a:r>
            <a:r>
              <a:rPr lang="en-US" sz="2000" dirty="0"/>
              <a:t>: Perform cleanup</a:t>
            </a:r>
          </a:p>
        </p:txBody>
      </p:sp>
    </p:spTree>
    <p:extLst>
      <p:ext uri="{BB962C8B-B14F-4D97-AF65-F5344CB8AC3E}">
        <p14:creationId xmlns:p14="http://schemas.microsoft.com/office/powerpoint/2010/main" val="248801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8CC1-FF61-43A2-9510-304F4728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Custom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40A32-B5B1-4BBD-9777-E9C6DB41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D2A1E-F080-4916-85D6-411A58E8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46" y="2391654"/>
            <a:ext cx="8029074" cy="38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26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189E-6767-4E99-9493-842A0981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9C8B-0AD1-44C1-A38E-DC4CADCA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6B9C4-D18B-438D-8F76-AA79DEE0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3" y="2406245"/>
            <a:ext cx="10897732" cy="39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301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89E7-51F9-465C-A759-7D238EAD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Custom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C4E59-7696-4EF0-9650-AD47E3AA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93F9C-99B9-4A60-9EB3-2196FFD2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48" y="2519279"/>
            <a:ext cx="7991470" cy="418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88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BAFF-B1AD-4907-BEAF-8A0CDCB2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1E2B-347C-46F3-B84F-BFA0CC999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Defines custom types</a:t>
            </a:r>
          </a:p>
          <a:p>
            <a:r>
              <a:rPr lang="en-US" sz="2400" dirty="0"/>
              <a:t>Creating interfaces:</a:t>
            </a:r>
          </a:p>
          <a:p>
            <a:pPr lvl="1"/>
            <a:r>
              <a:rPr lang="en-US" sz="2000" dirty="0"/>
              <a:t>interface keyword</a:t>
            </a:r>
          </a:p>
          <a:p>
            <a:pPr lvl="1"/>
            <a:r>
              <a:rPr lang="en-US" sz="2000" dirty="0"/>
              <a:t>Export it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1651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9E0D-AF67-4CB1-893B-76E06C88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Encapsulating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0043-D032-4611-B73B-4DB2792A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Styles property</a:t>
            </a:r>
          </a:p>
          <a:p>
            <a:pPr lvl="1"/>
            <a:r>
              <a:rPr lang="en-US" sz="2000" dirty="0"/>
              <a:t>Specify an array of style strings</a:t>
            </a:r>
          </a:p>
          <a:p>
            <a:r>
              <a:rPr lang="en-US" sz="2400" dirty="0" err="1"/>
              <a:t>styleUrls</a:t>
            </a:r>
            <a:r>
              <a:rPr lang="en-US" sz="2400" dirty="0"/>
              <a:t> property</a:t>
            </a:r>
          </a:p>
          <a:p>
            <a:pPr lvl="1"/>
            <a:r>
              <a:rPr lang="en-US" sz="2000" dirty="0"/>
              <a:t>Specify an </a:t>
            </a:r>
            <a:r>
              <a:rPr lang="en-US" sz="2000" dirty="0" err="1"/>
              <a:t>arra</a:t>
            </a:r>
            <a:r>
              <a:rPr lang="en-US" sz="2000" dirty="0"/>
              <a:t> of stylesheet paths</a:t>
            </a:r>
          </a:p>
        </p:txBody>
      </p:sp>
    </p:spTree>
    <p:extLst>
      <p:ext uri="{BB962C8B-B14F-4D97-AF65-F5344CB8AC3E}">
        <p14:creationId xmlns:p14="http://schemas.microsoft.com/office/powerpoint/2010/main" val="13195571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C55F-60B3-44FE-B9D1-326C5C84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Using Lifecycle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101D-92DB-458E-B338-CCF6DA249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Import the lifecycle hook interface</a:t>
            </a:r>
          </a:p>
          <a:p>
            <a:r>
              <a:rPr lang="en-US" sz="2000" dirty="0"/>
              <a:t>Implement the lifecycle hook interface</a:t>
            </a:r>
          </a:p>
          <a:p>
            <a:r>
              <a:rPr lang="en-US" sz="2000" dirty="0"/>
              <a:t>Write code for the hook method</a:t>
            </a:r>
          </a:p>
        </p:txBody>
      </p:sp>
    </p:spTree>
    <p:extLst>
      <p:ext uri="{BB962C8B-B14F-4D97-AF65-F5344CB8AC3E}">
        <p14:creationId xmlns:p14="http://schemas.microsoft.com/office/powerpoint/2010/main" val="162104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C7A7-6AB0-4478-B74A-8539E143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DCF2-B449-46BC-A3BF-EA0572C5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Npm</a:t>
            </a:r>
            <a:endParaRPr lang="en-US" sz="2000" dirty="0"/>
          </a:p>
          <a:p>
            <a:r>
              <a:rPr lang="en-US" sz="2000" dirty="0"/>
              <a:t>Set up the Angular Application</a:t>
            </a:r>
          </a:p>
        </p:txBody>
      </p:sp>
    </p:spTree>
    <p:extLst>
      <p:ext uri="{BB962C8B-B14F-4D97-AF65-F5344CB8AC3E}">
        <p14:creationId xmlns:p14="http://schemas.microsoft.com/office/powerpoint/2010/main" val="32170438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5C4C-B157-4A63-B2D1-8B91DC72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Building a Custom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6FD6-84C0-4DF4-9D91-2D487E7E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Pipe and Pipe Transform</a:t>
            </a:r>
          </a:p>
          <a:p>
            <a:r>
              <a:rPr lang="en-US" dirty="0"/>
              <a:t>Create a class that implements </a:t>
            </a:r>
            <a:r>
              <a:rPr lang="en-US" dirty="0" err="1"/>
              <a:t>PipeTransform</a:t>
            </a:r>
            <a:endParaRPr lang="en-US" dirty="0"/>
          </a:p>
          <a:p>
            <a:pPr lvl="1"/>
            <a:r>
              <a:rPr lang="en-US" dirty="0"/>
              <a:t>Export the class</a:t>
            </a:r>
          </a:p>
          <a:p>
            <a:r>
              <a:rPr lang="en-US" dirty="0"/>
              <a:t>Write code for the Transform method</a:t>
            </a:r>
          </a:p>
          <a:p>
            <a:r>
              <a:rPr lang="en-US" dirty="0"/>
              <a:t>Decorate the class with the Pipe decorator</a:t>
            </a:r>
          </a:p>
        </p:txBody>
      </p:sp>
    </p:spTree>
    <p:extLst>
      <p:ext uri="{BB962C8B-B14F-4D97-AF65-F5344CB8AC3E}">
        <p14:creationId xmlns:p14="http://schemas.microsoft.com/office/powerpoint/2010/main" val="676279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1885-CB51-4985-97B7-EE1F4B4F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Checklist: Using a Custom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8CBA7-EF8F-49CC-B776-6892A40D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custom pipe</a:t>
            </a:r>
          </a:p>
          <a:p>
            <a:r>
              <a:rPr lang="en-US" dirty="0"/>
              <a:t>Add the pipe to the declarations array of an Angular module</a:t>
            </a:r>
          </a:p>
          <a:p>
            <a:r>
              <a:rPr lang="en-US" dirty="0"/>
              <a:t>Use the Pipe in the template</a:t>
            </a:r>
          </a:p>
          <a:p>
            <a:pPr lvl="1"/>
            <a:r>
              <a:rPr lang="en-US" dirty="0"/>
              <a:t>Pipe character</a:t>
            </a:r>
          </a:p>
          <a:p>
            <a:pPr lvl="1"/>
            <a:r>
              <a:rPr lang="en-US" dirty="0"/>
              <a:t>Pipe name</a:t>
            </a:r>
          </a:p>
          <a:p>
            <a:pPr lvl="1"/>
            <a:r>
              <a:rPr lang="en-US" dirty="0"/>
              <a:t>Pipe arguments</a:t>
            </a:r>
          </a:p>
        </p:txBody>
      </p:sp>
    </p:spTree>
    <p:extLst>
      <p:ext uri="{BB962C8B-B14F-4D97-AF65-F5344CB8AC3E}">
        <p14:creationId xmlns:p14="http://schemas.microsoft.com/office/powerpoint/2010/main" val="421737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0E89-4826-49B2-8156-5788250A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257F4-48D4-42FC-B911-6E77BA1B3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Node Package Manager</a:t>
            </a:r>
          </a:p>
          <a:p>
            <a:r>
              <a:rPr lang="en-US" sz="2000" dirty="0"/>
              <a:t>Command line utility</a:t>
            </a:r>
          </a:p>
          <a:p>
            <a:r>
              <a:rPr lang="en-US" sz="2000" dirty="0"/>
              <a:t>Installs libraries, packages, and applications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9232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140FBBF4E1349B853B232E8F63173" ma:contentTypeVersion="0" ma:contentTypeDescription="Create a new document." ma:contentTypeScope="" ma:versionID="f1e9f8a0fafaf819073a0d7e88f8397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AAC1C3-8A5C-4942-ACE8-C59E12044E8C}"/>
</file>

<file path=customXml/itemProps2.xml><?xml version="1.0" encoding="utf-8"?>
<ds:datastoreItem xmlns:ds="http://schemas.openxmlformats.org/officeDocument/2006/customXml" ds:itemID="{A27F3ED2-5901-4C82-AF57-8F9D1F6A43A9}"/>
</file>

<file path=customXml/itemProps3.xml><?xml version="1.0" encoding="utf-8"?>
<ds:datastoreItem xmlns:ds="http://schemas.openxmlformats.org/officeDocument/2006/customXml" ds:itemID="{92199ADE-1CF8-415C-9259-9B698C879D33}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586</TotalTime>
  <Words>1091</Words>
  <Application>Microsoft Office PowerPoint</Application>
  <PresentationFormat>Widescreen</PresentationFormat>
  <Paragraphs>279</Paragraphs>
  <Slides>81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Century Gothic</vt:lpstr>
      <vt:lpstr>Wingdings 3</vt:lpstr>
      <vt:lpstr>Ion Boardroom</vt:lpstr>
      <vt:lpstr>ANGULAR</vt:lpstr>
      <vt:lpstr>Angular</vt:lpstr>
      <vt:lpstr>Why Angular?</vt:lpstr>
      <vt:lpstr>Why a New Angular?</vt:lpstr>
      <vt:lpstr>Anatomy of an Angular Application</vt:lpstr>
      <vt:lpstr>Component</vt:lpstr>
      <vt:lpstr>Angular Modules</vt:lpstr>
      <vt:lpstr>Setting up the environment</vt:lpstr>
      <vt:lpstr>npm</vt:lpstr>
      <vt:lpstr>Setting up an Angular Application</vt:lpstr>
      <vt:lpstr>Setting up an Angular Application</vt:lpstr>
      <vt:lpstr>Modules</vt:lpstr>
      <vt:lpstr>ES 6 Modules</vt:lpstr>
      <vt:lpstr>Angular Modules</vt:lpstr>
      <vt:lpstr>Modules</vt:lpstr>
      <vt:lpstr>Introduction to Components</vt:lpstr>
      <vt:lpstr>What is a  Component?</vt:lpstr>
      <vt:lpstr>Component</vt:lpstr>
      <vt:lpstr>Creating the Component Class</vt:lpstr>
      <vt:lpstr>Creating the Component Class</vt:lpstr>
      <vt:lpstr>Defining the Metadata</vt:lpstr>
      <vt:lpstr>Decorator</vt:lpstr>
      <vt:lpstr>Defining the Metadata</vt:lpstr>
      <vt:lpstr>Importing what we need</vt:lpstr>
      <vt:lpstr>Angular is Modular</vt:lpstr>
      <vt:lpstr>Importing what we need </vt:lpstr>
      <vt:lpstr>Completed Component</vt:lpstr>
      <vt:lpstr>Single Page Application (SPA)</vt:lpstr>
      <vt:lpstr>Hosting the Application</vt:lpstr>
      <vt:lpstr>PowerPoint Presentation</vt:lpstr>
      <vt:lpstr>Defining the Angular Module</vt:lpstr>
      <vt:lpstr>Component Checklist</vt:lpstr>
      <vt:lpstr>Component Checklist: Class</vt:lpstr>
      <vt:lpstr>Component Checklist: Metadata</vt:lpstr>
      <vt:lpstr>Component Checklist: Import</vt:lpstr>
      <vt:lpstr>Something’s wrong! Checklist</vt:lpstr>
      <vt:lpstr>Templates, Interpolation, and Directives</vt:lpstr>
      <vt:lpstr>Component</vt:lpstr>
      <vt:lpstr>Defining a Template in a Component</vt:lpstr>
      <vt:lpstr>Building the Component</vt:lpstr>
      <vt:lpstr>Using a Component as a Directive</vt:lpstr>
      <vt:lpstr>Using a Component as a Directive</vt:lpstr>
      <vt:lpstr>PowerPoint Presentation</vt:lpstr>
      <vt:lpstr>Binding</vt:lpstr>
      <vt:lpstr>Interpolation</vt:lpstr>
      <vt:lpstr>Directive</vt:lpstr>
      <vt:lpstr>Custom Directives</vt:lpstr>
      <vt:lpstr>Angular Built-in Directives</vt:lpstr>
      <vt:lpstr>*ngIf Built-in Directive</vt:lpstr>
      <vt:lpstr>*ngFor Built-in Directive</vt:lpstr>
      <vt:lpstr>for…of vs for…in</vt:lpstr>
      <vt:lpstr>Checklist: Template</vt:lpstr>
      <vt:lpstr>Checklist: Component as a Directive</vt:lpstr>
      <vt:lpstr>Checklist: Interpolation</vt:lpstr>
      <vt:lpstr>Checklist: Structural Directives</vt:lpstr>
      <vt:lpstr>Data Binding &amp; Pipes</vt:lpstr>
      <vt:lpstr>Property Binding</vt:lpstr>
      <vt:lpstr>Event Binding</vt:lpstr>
      <vt:lpstr>Two-way Binding</vt:lpstr>
      <vt:lpstr>Data Binding</vt:lpstr>
      <vt:lpstr>Transforming Data with Pipes</vt:lpstr>
      <vt:lpstr>Pipe examples</vt:lpstr>
      <vt:lpstr>Checklist: ngModel</vt:lpstr>
      <vt:lpstr>Checklist: Pipes</vt:lpstr>
      <vt:lpstr>More on Components</vt:lpstr>
      <vt:lpstr>Improving Our Components</vt:lpstr>
      <vt:lpstr>Strong Typing</vt:lpstr>
      <vt:lpstr>Interface</vt:lpstr>
      <vt:lpstr>Interface is a Specification</vt:lpstr>
      <vt:lpstr>Using an Interface as a Data Type</vt:lpstr>
      <vt:lpstr>Encapsulating Component Styles</vt:lpstr>
      <vt:lpstr>Component Lifecycle</vt:lpstr>
      <vt:lpstr>Component Lifecycle hooks</vt:lpstr>
      <vt:lpstr>Building a Custom Pipe</vt:lpstr>
      <vt:lpstr>Using a Custom Pipe</vt:lpstr>
      <vt:lpstr>Using a Custom Pipe</vt:lpstr>
      <vt:lpstr>Checklist: Interfaces</vt:lpstr>
      <vt:lpstr>Checklist: Encapsulating Styles</vt:lpstr>
      <vt:lpstr>Checklist: Using Lifecycle hooks</vt:lpstr>
      <vt:lpstr>Checklist: Building a Custom Pipe</vt:lpstr>
      <vt:lpstr>Checklist: Using a Custom Pipe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</dc:title>
  <dc:creator>Harold Khen Baniqued</dc:creator>
  <cp:lastModifiedBy>Harold Khen Baniqued</cp:lastModifiedBy>
  <cp:revision>21</cp:revision>
  <dcterms:created xsi:type="dcterms:W3CDTF">2019-07-10T21:36:38Z</dcterms:created>
  <dcterms:modified xsi:type="dcterms:W3CDTF">2019-07-11T08:54:32Z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0x010100DBC140FBBF4E1349B853B232E8F63173</vt:lpwstr>
  </property>
</Properties>
</file>